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Bitter" panose="020B0604020202020204" charset="0"/>
      <p:regular r:id="rId8"/>
    </p:embeddedFont>
  </p:embeddedFontLst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e Marie Ribergård Møller" userId="499a078f-0572-4c3b-9984-305704e5df2a" providerId="ADAL" clId="{7C13264A-CA07-4D90-8001-0E1119153DBF}"/>
    <pc:docChg chg="delSld">
      <pc:chgData name="Mie Marie Ribergård Møller" userId="499a078f-0572-4c3b-9984-305704e5df2a" providerId="ADAL" clId="{7C13264A-CA07-4D90-8001-0E1119153DBF}" dt="2025-09-23T14:24:54.388" v="0" actId="47"/>
      <pc:docMkLst>
        <pc:docMk/>
      </pc:docMkLst>
      <pc:sldChg chg="del">
        <pc:chgData name="Mie Marie Ribergård Møller" userId="499a078f-0572-4c3b-9984-305704e5df2a" providerId="ADAL" clId="{7C13264A-CA07-4D90-8001-0E1119153DBF}" dt="2025-09-23T14:24:54.388" v="0" actId="47"/>
        <pc:sldMkLst>
          <pc:docMk/>
          <pc:sldMk cId="0" sldId="261"/>
        </pc:sldMkLst>
      </pc:sldChg>
      <pc:sldChg chg="del">
        <pc:chgData name="Mie Marie Ribergård Møller" userId="499a078f-0572-4c3b-9984-305704e5df2a" providerId="ADAL" clId="{7C13264A-CA07-4D90-8001-0E1119153DBF}" dt="2025-09-23T14:24:54.388" v="0" actId="47"/>
        <pc:sldMkLst>
          <pc:docMk/>
          <pc:sldMk cId="0" sldId="262"/>
        </pc:sldMkLst>
      </pc:sldChg>
      <pc:sldChg chg="del">
        <pc:chgData name="Mie Marie Ribergård Møller" userId="499a078f-0572-4c3b-9984-305704e5df2a" providerId="ADAL" clId="{7C13264A-CA07-4D90-8001-0E1119153DBF}" dt="2025-09-23T14:24:54.388" v="0" actId="47"/>
        <pc:sldMkLst>
          <pc:docMk/>
          <pc:sldMk cId="0" sldId="263"/>
        </pc:sldMkLst>
      </pc:sldChg>
      <pc:sldChg chg="del">
        <pc:chgData name="Mie Marie Ribergård Møller" userId="499a078f-0572-4c3b-9984-305704e5df2a" providerId="ADAL" clId="{7C13264A-CA07-4D90-8001-0E1119153DBF}" dt="2025-09-23T14:24:54.388" v="0" actId="47"/>
        <pc:sldMkLst>
          <pc:docMk/>
          <pc:sldMk cId="0" sldId="264"/>
        </pc:sldMkLst>
      </pc:sldChg>
      <pc:sldChg chg="del">
        <pc:chgData name="Mie Marie Ribergård Møller" userId="499a078f-0572-4c3b-9984-305704e5df2a" providerId="ADAL" clId="{7C13264A-CA07-4D90-8001-0E1119153DBF}" dt="2025-09-23T14:24:54.388" v="0" actId="47"/>
        <pc:sldMkLst>
          <pc:docMk/>
          <pc:sldMk cId="0" sldId="265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6742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Lastbilsvalgsmodellen (LVM) Version 2.0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En model der forudsiger fordelingen af lastbiler på forskellige drivmiddelklasser i fremtiden gennem tre hovedtrin.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655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Modeloverview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61449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2969538"/>
            <a:ext cx="3664744" cy="30480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6" name="Text 3"/>
          <p:cNvSpPr/>
          <p:nvPr/>
        </p:nvSpPr>
        <p:spPr>
          <a:xfrm>
            <a:off x="6280190" y="3143845"/>
            <a:ext cx="366474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Repræsentativ vognpark 2023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3988594"/>
            <a:ext cx="36647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Opsætning af basisår med data fra Det Digitale Motorregister (DMR).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171748" y="261449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748" y="2969538"/>
            <a:ext cx="3664863" cy="30480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10" name="Text 7"/>
          <p:cNvSpPr/>
          <p:nvPr/>
        </p:nvSpPr>
        <p:spPr>
          <a:xfrm>
            <a:off x="10171748" y="3143845"/>
            <a:ext cx="29960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Udskiftning af lastbiler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171748" y="3634264"/>
            <a:ext cx="3664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Identifikation af lastbiler der er for gamle eller har kørt for langt.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511123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466278"/>
            <a:ext cx="7556421" cy="30480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14" name="Text 11"/>
          <p:cNvSpPr/>
          <p:nvPr/>
        </p:nvSpPr>
        <p:spPr>
          <a:xfrm>
            <a:off x="6280190" y="56405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Drivmiddelvalg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280190" y="613100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Valg baseret på laveste Total Cost of Ownership (TCO) over levetiden.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1135"/>
            <a:ext cx="72119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Otte Drivmiddelteknologier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65227"/>
            <a:ext cx="6244709" cy="1760577"/>
          </a:xfrm>
          <a:prstGeom prst="roundRect">
            <a:avLst>
              <a:gd name="adj" fmla="val 1933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4" name="Text 2"/>
          <p:cNvSpPr/>
          <p:nvPr/>
        </p:nvSpPr>
        <p:spPr>
          <a:xfrm>
            <a:off x="1020604" y="29920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Diesel 1-3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573185"/>
            <a:ext cx="579108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Klassiske diesellastbiler med forskellige energieffektivitetsniveauer.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4752618"/>
            <a:ext cx="6244709" cy="1760577"/>
          </a:xfrm>
          <a:prstGeom prst="roundRect">
            <a:avLst>
              <a:gd name="adj" fmla="val 1933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7" name="Text 5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Gas 1-3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5560576"/>
            <a:ext cx="579108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Gasmotorer drevet af certificeret biogas fra gasledningsnettet.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99521" y="2765227"/>
            <a:ext cx="6244709" cy="1397675"/>
          </a:xfrm>
          <a:prstGeom prst="roundRect">
            <a:avLst>
              <a:gd name="adj" fmla="val 2434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10" name="Text 8"/>
          <p:cNvSpPr/>
          <p:nvPr/>
        </p:nvSpPr>
        <p:spPr>
          <a:xfrm>
            <a:off x="7826335" y="29920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Batteri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826335" y="3573185"/>
            <a:ext cx="579108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Elektrisk batteri drevet af el med depotopladning.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599521" y="4389715"/>
            <a:ext cx="6244709" cy="1397675"/>
          </a:xfrm>
          <a:prstGeom prst="roundRect">
            <a:avLst>
              <a:gd name="adj" fmla="val 2434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13" name="Text 11"/>
          <p:cNvSpPr/>
          <p:nvPr/>
        </p:nvSpPr>
        <p:spPr>
          <a:xfrm>
            <a:off x="7826335" y="4616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Brint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826335" y="5197673"/>
            <a:ext cx="579108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Brændselscelle drevet af brint som energikilde.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08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Ni LVM-Klasser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03239"/>
            <a:ext cx="13042821" cy="4567476"/>
          </a:xfrm>
          <a:prstGeom prst="roundRect">
            <a:avLst>
              <a:gd name="adj" fmla="val 74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da-DK"/>
          </a:p>
        </p:txBody>
      </p:sp>
      <p:sp>
        <p:nvSpPr>
          <p:cNvPr id="4" name="Shape 2"/>
          <p:cNvSpPr/>
          <p:nvPr/>
        </p:nvSpPr>
        <p:spPr>
          <a:xfrm>
            <a:off x="801410" y="2110859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5" name="Text 3"/>
          <p:cNvSpPr/>
          <p:nvPr/>
        </p:nvSpPr>
        <p:spPr>
          <a:xfrm>
            <a:off x="1028462" y="2254567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LVM-klasse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89108" y="2254567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Type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5943" y="2254567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Vægt (ton)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802779" y="2254567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Antal 2023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2761178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10" name="Text 8"/>
          <p:cNvSpPr/>
          <p:nvPr/>
        </p:nvSpPr>
        <p:spPr>
          <a:xfrm>
            <a:off x="1028462" y="2904887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U4T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4289108" y="2904887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Lastbil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943" y="2904887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3,5-4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802779" y="2904887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121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341149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15" name="Text 13"/>
          <p:cNvSpPr/>
          <p:nvPr/>
        </p:nvSpPr>
        <p:spPr>
          <a:xfrm>
            <a:off x="1028462" y="3555206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U12T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289108" y="3555206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Lastbil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45943" y="3555206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4-12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802779" y="3555206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6.266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4061817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20" name="Text 18"/>
          <p:cNvSpPr/>
          <p:nvPr/>
        </p:nvSpPr>
        <p:spPr>
          <a:xfrm>
            <a:off x="1028462" y="4205526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4RD/4LH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4289108" y="4205526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Lastbil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45943" y="4205526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&lt;18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802779" y="4205526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8.145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471213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25" name="Text 23"/>
          <p:cNvSpPr/>
          <p:nvPr/>
        </p:nvSpPr>
        <p:spPr>
          <a:xfrm>
            <a:off x="1028462" y="4855845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5RD/5LH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4289108" y="4855845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Sættevognstrækker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7545943" y="4855845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&lt;18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0802779" y="4855845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3.834</a:t>
            </a:r>
            <a:endParaRPr lang="en-US" sz="1750" dirty="0"/>
          </a:p>
        </p:txBody>
      </p:sp>
      <p:sp>
        <p:nvSpPr>
          <p:cNvPr id="29" name="Shape 27"/>
          <p:cNvSpPr/>
          <p:nvPr/>
        </p:nvSpPr>
        <p:spPr>
          <a:xfrm>
            <a:off x="801410" y="5362456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30" name="Text 28"/>
          <p:cNvSpPr/>
          <p:nvPr/>
        </p:nvSpPr>
        <p:spPr>
          <a:xfrm>
            <a:off x="1028462" y="550616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9RD/9LH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4289108" y="550616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Lastbil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7545943" y="550616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&lt;26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10802779" y="550616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10.729</a:t>
            </a:r>
            <a:endParaRPr lang="en-US" sz="1750" dirty="0"/>
          </a:p>
        </p:txBody>
      </p:sp>
      <p:sp>
        <p:nvSpPr>
          <p:cNvPr id="34" name="Shape 32"/>
          <p:cNvSpPr/>
          <p:nvPr/>
        </p:nvSpPr>
        <p:spPr>
          <a:xfrm>
            <a:off x="801410" y="601277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35" name="Text 33"/>
          <p:cNvSpPr/>
          <p:nvPr/>
        </p:nvSpPr>
        <p:spPr>
          <a:xfrm>
            <a:off x="1028462" y="615648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10LH</a:t>
            </a:r>
            <a:endParaRPr lang="en-US" sz="1750" dirty="0"/>
          </a:p>
        </p:txBody>
      </p:sp>
      <p:sp>
        <p:nvSpPr>
          <p:cNvPr id="36" name="Text 34"/>
          <p:cNvSpPr/>
          <p:nvPr/>
        </p:nvSpPr>
        <p:spPr>
          <a:xfrm>
            <a:off x="4289108" y="615648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Sættevognstrækker</a:t>
            </a:r>
            <a:endParaRPr lang="en-US" sz="1750" dirty="0"/>
          </a:p>
        </p:txBody>
      </p:sp>
      <p:sp>
        <p:nvSpPr>
          <p:cNvPr id="37" name="Text 35"/>
          <p:cNvSpPr/>
          <p:nvPr/>
        </p:nvSpPr>
        <p:spPr>
          <a:xfrm>
            <a:off x="7545943" y="615648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&lt;26</a:t>
            </a:r>
            <a:endParaRPr lang="en-US" sz="1750" dirty="0"/>
          </a:p>
        </p:txBody>
      </p:sp>
      <p:sp>
        <p:nvSpPr>
          <p:cNvPr id="38" name="Text 36"/>
          <p:cNvSpPr/>
          <p:nvPr/>
        </p:nvSpPr>
        <p:spPr>
          <a:xfrm>
            <a:off x="10802779" y="615648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11.805</a:t>
            </a:r>
            <a:endParaRPr lang="en-US" sz="1750" dirty="0"/>
          </a:p>
        </p:txBody>
      </p:sp>
      <p:sp>
        <p:nvSpPr>
          <p:cNvPr id="39" name="Text 37"/>
          <p:cNvSpPr/>
          <p:nvPr/>
        </p:nvSpPr>
        <p:spPr>
          <a:xfrm>
            <a:off x="793790" y="69258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Opdeling baseret på vægt, akselkonfiguration og kørselsmønster (regional vs. langdistance).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609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Udskiftningskriterier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4098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5" name="Text 2"/>
          <p:cNvSpPr/>
          <p:nvPr/>
        </p:nvSpPr>
        <p:spPr>
          <a:xfrm>
            <a:off x="1530906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Aldersgrænse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978128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Lastbiler udskiftes når de overskrider gennemsnitlig tidslevetid (10,5-14,8 år).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6884" y="54098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da-DK"/>
          </a:p>
        </p:txBody>
      </p:sp>
      <p:sp>
        <p:nvSpPr>
          <p:cNvPr id="8" name="Text 5"/>
          <p:cNvSpPr/>
          <p:nvPr/>
        </p:nvSpPr>
        <p:spPr>
          <a:xfrm>
            <a:off x="8194000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Kilometergrænse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94000" y="5978128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Udskiftning ved overskridelse af gennemsnitlig kilometerlevetid (274.888-931.962 km).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196</Words>
  <Application>Microsoft Office PowerPoint</Application>
  <PresentationFormat>Brugerdefineret</PresentationFormat>
  <Paragraphs>61</Paragraphs>
  <Slides>5</Slides>
  <Notes>5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5</vt:i4>
      </vt:variant>
    </vt:vector>
  </HeadingPairs>
  <TitlesOfParts>
    <vt:vector size="10" baseType="lpstr">
      <vt:lpstr>Outfit Light</vt:lpstr>
      <vt:lpstr>Outfit Bold</vt:lpstr>
      <vt:lpstr>Bitter</vt:lpstr>
      <vt:lpstr>Arial</vt:lpstr>
      <vt:lpstr>Office Theme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Mie Marie Ribergård Møller</cp:lastModifiedBy>
  <cp:revision>1</cp:revision>
  <dcterms:created xsi:type="dcterms:W3CDTF">2025-09-16T09:59:14Z</dcterms:created>
  <dcterms:modified xsi:type="dcterms:W3CDTF">2025-09-23T14:24:59Z</dcterms:modified>
</cp:coreProperties>
</file>